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547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78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53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4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7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75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03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54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22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37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083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240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1801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24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365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41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114E2-E8A1-44D4-957B-EF6390CBC976}" type="datetimeFigureOut">
              <a:rPr lang="ru-RU" smtClean="0"/>
              <a:t>04.01.2024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27F3D0-BCDD-4309-8670-22F4C615F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06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40174/95d9ecc180e13e58ff632723375f109b36986b8c/" TargetMode="External"/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hyperlink" Target="https://docs.cntd.ru/document/130137357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1#7DK0KA" TargetMode="External"/><Relationship Id="rId2" Type="http://schemas.openxmlformats.org/officeDocument/2006/relationships/hyperlink" Target="https://docs.cntd.ru/document/1301373571#7DK0KB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BQI0P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G0K9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1#7DQ0KB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73572#7DO0KD" TargetMode="External"/><Relationship Id="rId2" Type="http://schemas.openxmlformats.org/officeDocument/2006/relationships/hyperlink" Target="https://docs.cntd.ru/document/1301373572#7DG0K9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cntd.ru/document/1301373572#7DC0K7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8534400" y="87133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39516" y="2058813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</a:t>
            </a:r>
          </a:p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2024г.</a:t>
            </a:r>
          </a:p>
        </p:txBody>
      </p:sp>
    </p:spTree>
    <p:extLst>
      <p:ext uri="{BB962C8B-B14F-4D97-AF65-F5344CB8AC3E}">
        <p14:creationId xmlns:p14="http://schemas.microsoft.com/office/powerpoint/2010/main" val="1401783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E6CDDF-463A-F5A6-7AC3-274D4C5FDD33}"/>
              </a:ext>
            </a:extLst>
          </p:cNvPr>
          <p:cNvSpPr txBox="1"/>
          <p:nvPr/>
        </p:nvSpPr>
        <p:spPr>
          <a:xfrm>
            <a:off x="1759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  <a:hlinkClick r:id="rId2"/>
              </a:rPr>
              <a:t>Федеральный закон от 29.12.2012 N 273-ФЗ (ред. от 07.10.2022) "Об образовании в Российской Федерации" </a:t>
            </a:r>
            <a:endParaRPr lang="ru-RU" b="1" u="sng" dirty="0">
              <a:solidFill>
                <a:srgbClr val="FF9900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B70F243-F8E9-575A-2E9C-8570A2FB6C81}"/>
              </a:ext>
            </a:extLst>
          </p:cNvPr>
          <p:cNvSpPr txBox="1"/>
          <p:nvPr/>
        </p:nvSpPr>
        <p:spPr>
          <a:xfrm>
            <a:off x="1829526" y="1951672"/>
            <a:ext cx="8532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Итоговая аттестация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завершающая освоение основных образовательных программ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основного общего и среднего общего образования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основных профессиональных образовательных программ,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является обязательной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проводится в порядке и в форме, которые установлены образовательной организацией, если иное не установлено настоящим Федеральным законом.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09E665-5A4A-E6ED-E1F9-0227F753C950}"/>
              </a:ext>
            </a:extLst>
          </p:cNvPr>
          <p:cNvSpPr txBox="1"/>
          <p:nvPr/>
        </p:nvSpPr>
        <p:spPr>
          <a:xfrm>
            <a:off x="5951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ABB5E6-1380-0328-C3A4-D48439486C5A}"/>
              </a:ext>
            </a:extLst>
          </p:cNvPr>
          <p:cNvSpPr txBox="1"/>
          <p:nvPr/>
        </p:nvSpPr>
        <p:spPr>
          <a:xfrm>
            <a:off x="1930841" y="3928110"/>
            <a:ext cx="85525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Итоговая аттестация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завершающая освоение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имеющих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государственную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аккредитацию основных образовательных программ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является государственной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итоговой аттестацией.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федерального государственного образовательного стандарта или образовательного стандарта.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74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E6CDDF-463A-F5A6-7AC3-274D4C5FDD33}"/>
              </a:ext>
            </a:extLst>
          </p:cNvPr>
          <p:cNvSpPr txBox="1"/>
          <p:nvPr/>
        </p:nvSpPr>
        <p:spPr>
          <a:xfrm>
            <a:off x="1759132" y="990899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  <a:hlinkClick r:id="rId2"/>
              </a:rPr>
              <a:t>Федеральный закон от 29.12.2012 N 273-ФЗ (ред. от 07.10.2022) "Об образовании в Российской Федерации" (с изм. и доп., вступ. в силу с 13.10.2022)</a:t>
            </a:r>
            <a:endParaRPr lang="ru-RU" b="1" u="sng" dirty="0">
              <a:solidFill>
                <a:srgbClr val="FF9900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b="1" u="sng" dirty="0">
                <a:solidFill>
                  <a:srgbClr val="FF9900"/>
                </a:solidFill>
                <a:latin typeface="PT Sans" panose="020B0503020203020204" pitchFamily="34" charset="-52"/>
              </a:rPr>
              <a:t>Статья 59.</a:t>
            </a:r>
            <a:r>
              <a:rPr lang="ru-RU" dirty="0">
                <a:solidFill>
                  <a:srgbClr val="FF9900"/>
                </a:solidFill>
                <a:latin typeface="PT Sans" panose="020B0503020203020204" pitchFamily="34" charset="-52"/>
              </a:rPr>
              <a:t>  </a:t>
            </a:r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Итоговая аттестация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09E665-5A4A-E6ED-E1F9-0227F753C950}"/>
              </a:ext>
            </a:extLst>
          </p:cNvPr>
          <p:cNvSpPr txBox="1"/>
          <p:nvPr/>
        </p:nvSpPr>
        <p:spPr>
          <a:xfrm>
            <a:off x="5951984" y="-10640"/>
            <a:ext cx="460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hlinkClick r:id="rId3"/>
              </a:rPr>
              <a:t>https://www.consultant.ru/document/cons_doc_LAW_140174/95d9ecc180e13e58ff632723375f109b36986b8c/</a:t>
            </a:r>
            <a:r>
              <a:rPr lang="ru-RU" sz="16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E524A86-2DAB-AA95-6D81-67B5EFB52B3E}"/>
              </a:ext>
            </a:extLst>
          </p:cNvPr>
          <p:cNvSpPr txBox="1"/>
          <p:nvPr/>
        </p:nvSpPr>
        <p:spPr>
          <a:xfrm>
            <a:off x="1991544" y="2125453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6. К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государственной итоговой аттестации допускается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обучающийся,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не имеющий академической задолженности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и в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полном объеме выполнивший учебный план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или индивидуальный учебный план, если иное не установлено порядком 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B295DC2-EF2C-B759-2F67-0D450D219AC5}"/>
              </a:ext>
            </a:extLst>
          </p:cNvPr>
          <p:cNvSpPr txBox="1"/>
          <p:nvPr/>
        </p:nvSpPr>
        <p:spPr>
          <a:xfrm>
            <a:off x="1991544" y="4221088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7. Обучающиеся,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не прошедшие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государственной итоговой аттестации или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получившие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 государственной итоговой аттестации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неудовлетворительные результаты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вправе пройти государственную итоговую аттестацию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в сроки, определяемые порядком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проведения государственной итоговой аттестации по соответствующим образовательным программам.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922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E6CDDF-463A-F5A6-7AC3-274D4C5FDD33}"/>
              </a:ext>
            </a:extLst>
          </p:cNvPr>
          <p:cNvSpPr txBox="1"/>
          <p:nvPr/>
        </p:nvSpPr>
        <p:spPr>
          <a:xfrm>
            <a:off x="1811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Государственная итоговая аттестация</a:t>
            </a:r>
            <a:endParaRPr lang="ru-RU" dirty="0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xmlns="" id="{0ADA0C7B-D515-0EED-9433-6540FECF1ABD}"/>
              </a:ext>
            </a:extLst>
          </p:cNvPr>
          <p:cNvSpPr/>
          <p:nvPr/>
        </p:nvSpPr>
        <p:spPr>
          <a:xfrm>
            <a:off x="3647728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xmlns="" id="{C348DC72-AAAD-F472-504F-BAE3DEA428EA}"/>
              </a:ext>
            </a:extLst>
          </p:cNvPr>
          <p:cNvSpPr/>
          <p:nvPr/>
        </p:nvSpPr>
        <p:spPr>
          <a:xfrm>
            <a:off x="7887816" y="836712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37FF38-6FE4-41D8-95CA-F2AFAF04417F}"/>
              </a:ext>
            </a:extLst>
          </p:cNvPr>
          <p:cNvSpPr/>
          <p:nvPr/>
        </p:nvSpPr>
        <p:spPr>
          <a:xfrm>
            <a:off x="2819636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C6F6210-67D6-40A0-C955-8704CC5936AB}"/>
              </a:ext>
            </a:extLst>
          </p:cNvPr>
          <p:cNvSpPr/>
          <p:nvPr/>
        </p:nvSpPr>
        <p:spPr>
          <a:xfrm>
            <a:off x="7059724" y="1469157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E21EA4C-2753-9847-0694-02A3B382CB33}"/>
              </a:ext>
            </a:extLst>
          </p:cNvPr>
          <p:cNvSpPr txBox="1"/>
          <p:nvPr/>
        </p:nvSpPr>
        <p:spPr>
          <a:xfrm>
            <a:off x="2927648" y="142968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9 класс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B6E1C80-7C53-D801-E992-AE5D854F8FBD}"/>
              </a:ext>
            </a:extLst>
          </p:cNvPr>
          <p:cNvSpPr txBox="1"/>
          <p:nvPr/>
        </p:nvSpPr>
        <p:spPr>
          <a:xfrm>
            <a:off x="7167736" y="147169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11 класс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14AE0EA-0A86-6592-0E2F-2AC82CDE43FD}"/>
              </a:ext>
            </a:extLst>
          </p:cNvPr>
          <p:cNvSpPr txBox="1"/>
          <p:nvPr/>
        </p:nvSpPr>
        <p:spPr>
          <a:xfrm>
            <a:off x="1631504" y="4243738"/>
            <a:ext cx="4303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26128A9-C703-AA75-3BF6-DD47B7FD2166}"/>
              </a:ext>
            </a:extLst>
          </p:cNvPr>
          <p:cNvSpPr txBox="1"/>
          <p:nvPr/>
        </p:nvSpPr>
        <p:spPr>
          <a:xfrm>
            <a:off x="6022624" y="4243738"/>
            <a:ext cx="47853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https://docs.cntd.ru/document/1301373571</a:t>
            </a:r>
            <a:r>
              <a:rPr lang="ru-RU" sz="1600" dirty="0"/>
              <a:t>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F87BD09B-DBF3-BB15-15D0-27B1767A99B4}"/>
              </a:ext>
            </a:extLst>
          </p:cNvPr>
          <p:cNvSpPr/>
          <p:nvPr/>
        </p:nvSpPr>
        <p:spPr>
          <a:xfrm>
            <a:off x="5007496" y="4878618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8C32EAF-1509-AC6E-453F-E81F48F8F4DE}"/>
              </a:ext>
            </a:extLst>
          </p:cNvPr>
          <p:cNvSpPr txBox="1"/>
          <p:nvPr/>
        </p:nvSpPr>
        <p:spPr>
          <a:xfrm>
            <a:off x="5115508" y="4839149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</a:rPr>
              <a:t>ГВЭ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F34B703-73B6-E425-A3B9-5DFAD0F3FD6F}"/>
              </a:ext>
            </a:extLst>
          </p:cNvPr>
          <p:cNvSpPr txBox="1"/>
          <p:nvPr/>
        </p:nvSpPr>
        <p:spPr>
          <a:xfrm>
            <a:off x="1955540" y="5483942"/>
            <a:ext cx="8280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Futura"/>
              </a:rPr>
              <a:t>Государственный выпускной экзамен по образовательным программам среднего общего образования или основного общего образования для определенных категорий лиц.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20C8E26-B513-3DC3-75FF-9E3C3BB8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623" y="2054012"/>
            <a:ext cx="4188202" cy="222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DDE209A-6A86-7EF4-C162-E670AFA4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890" y="2054011"/>
            <a:ext cx="4398153" cy="221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815F2F2-4F4B-24BA-95EF-B9A45EE20E6B}"/>
              </a:ext>
            </a:extLst>
          </p:cNvPr>
          <p:cNvSpPr txBox="1"/>
          <p:nvPr/>
        </p:nvSpPr>
        <p:spPr>
          <a:xfrm>
            <a:off x="1811524" y="473324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1.09.2023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C47F8E7-2059-8267-B22E-D01E628B429F}"/>
              </a:ext>
            </a:extLst>
          </p:cNvPr>
          <p:cNvSpPr txBox="1"/>
          <p:nvPr/>
        </p:nvSpPr>
        <p:spPr>
          <a:xfrm>
            <a:off x="9111952" y="480236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1.09.2023</a:t>
            </a:r>
          </a:p>
        </p:txBody>
      </p:sp>
    </p:spTree>
    <p:extLst>
      <p:ext uri="{BB962C8B-B14F-4D97-AF65-F5344CB8AC3E}">
        <p14:creationId xmlns:p14="http://schemas.microsoft.com/office/powerpoint/2010/main" val="52841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D804387-3B2D-85F5-6395-3DCC4005CC61}"/>
              </a:ext>
            </a:extLst>
          </p:cNvPr>
          <p:cNvSpPr txBox="1"/>
          <p:nvPr/>
        </p:nvSpPr>
        <p:spPr>
          <a:xfrm>
            <a:off x="1847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от 4 апреля 2023 года N 233/552</a:t>
            </a:r>
          </a:p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 </a:t>
            </a:r>
            <a:r>
              <a:rPr lang="ru-RU" sz="1600" b="1" dirty="0"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среднего общего образования»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34D79C-9D4B-1CB0-CB86-A0B95147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1760622"/>
            <a:ext cx="4824060" cy="5097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4B8445-EB77-6428-7DC0-7E7AFB69351D}"/>
              </a:ext>
            </a:extLst>
          </p:cNvPr>
          <p:cNvSpPr txBox="1"/>
          <p:nvPr/>
        </p:nvSpPr>
        <p:spPr>
          <a:xfrm>
            <a:off x="6938392" y="2309974"/>
            <a:ext cx="4600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https://docs.cntd.ru/document/1301373571</a:t>
            </a:r>
            <a:r>
              <a:rPr lang="ru-RU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B96CAF9-1F1C-E688-282F-D4A64DA40A24}"/>
              </a:ext>
            </a:extLst>
          </p:cNvPr>
          <p:cNvSpPr/>
          <p:nvPr/>
        </p:nvSpPr>
        <p:spPr>
          <a:xfrm>
            <a:off x="4655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-11</a:t>
            </a:r>
          </a:p>
        </p:txBody>
      </p:sp>
    </p:spTree>
    <p:extLst>
      <p:ext uri="{BB962C8B-B14F-4D97-AF65-F5344CB8AC3E}">
        <p14:creationId xmlns:p14="http://schemas.microsoft.com/office/powerpoint/2010/main" val="2800680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C00351-AC8D-6B32-AFEA-C7BDCB045967}"/>
              </a:ext>
            </a:extLst>
          </p:cNvPr>
          <p:cNvSpPr txBox="1"/>
          <p:nvPr/>
        </p:nvSpPr>
        <p:spPr>
          <a:xfrm>
            <a:off x="1928428" y="90287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F220977D-29B4-B4D9-7241-462B75C215AF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808185" y="1940982"/>
            <a:ext cx="856895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ru-RU" sz="2400" dirty="0"/>
              <a:t>8. </a:t>
            </a:r>
            <a:r>
              <a:rPr lang="ru-RU" sz="2400" dirty="0">
                <a:solidFill>
                  <a:srgbClr val="444444"/>
                </a:solidFill>
              </a:rPr>
              <a:t>К ГИА допускаются лица, указанные в </a:t>
            </a:r>
            <a:r>
              <a:rPr lang="ru-RU" sz="2400" u="sng" dirty="0">
                <a:hlinkClick r:id="rId2"/>
              </a:rPr>
              <a:t>пункте 7 Порядка</a:t>
            </a:r>
            <a:r>
              <a:rPr lang="ru-RU" sz="2400" dirty="0">
                <a:solidFill>
                  <a:srgbClr val="444444"/>
                </a:solidFill>
              </a:rPr>
              <a:t> (за исключением экстернов),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0000"/>
                </a:solidFill>
              </a:rPr>
              <a:t>не имеющие академической задолженности</a:t>
            </a:r>
            <a:r>
              <a:rPr lang="ru-RU" sz="2400" dirty="0">
                <a:solidFill>
                  <a:srgbClr val="444444"/>
                </a:solidFill>
              </a:rPr>
              <a:t>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FF0000"/>
                </a:solidFill>
              </a:rPr>
              <a:t>в полном объеме выполнившие учебный план </a:t>
            </a:r>
            <a:r>
              <a:rPr lang="ru-RU" sz="2400" dirty="0">
                <a:solidFill>
                  <a:srgbClr val="444444"/>
                </a:solidFill>
              </a:rPr>
              <a:t>или индивидуальный учебный план (имеющие годовые отметки по всем учебным предметам учебного плана за каждый год обучения по образовательным программам среднего общего образования не ниже удовлетворительных),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44444"/>
                </a:solidFill>
              </a:rPr>
              <a:t>а также имеющие результат </a:t>
            </a:r>
            <a:r>
              <a:rPr lang="ru-RU" sz="2400" dirty="0">
                <a:solidFill>
                  <a:srgbClr val="FF0000"/>
                </a:solidFill>
              </a:rPr>
              <a:t>"зачет" за итоговое сочинение </a:t>
            </a:r>
            <a:r>
              <a:rPr lang="ru-RU" sz="2400" dirty="0">
                <a:solidFill>
                  <a:srgbClr val="444444"/>
                </a:solidFill>
              </a:rPr>
              <a:t>(изложение)</a:t>
            </a:r>
            <a:endParaRPr lang="ru-RU" altLang="ru-RU" sz="2400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xmlns="" id="{ABE3AAC5-6734-4226-46F2-CC253161528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3458571" y="2804347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6A04A5-95C8-301F-58B4-4FBD2D596AEB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3426776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4BAE867-1CAC-C67D-0FA6-0EB336029CB4}"/>
              </a:ext>
            </a:extLst>
          </p:cNvPr>
          <p:cNvSpPr txBox="1"/>
          <p:nvPr/>
        </p:nvSpPr>
        <p:spPr>
          <a:xfrm>
            <a:off x="1810874" y="26064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CE44B06-F896-84C0-A838-CE5C3F712B4C}"/>
              </a:ext>
            </a:extLst>
          </p:cNvPr>
          <p:cNvSpPr txBox="1"/>
          <p:nvPr/>
        </p:nvSpPr>
        <p:spPr>
          <a:xfrm>
            <a:off x="1810875" y="1052736"/>
            <a:ext cx="860560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9. ГИА проводится: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математика (базового и профильного уровней) </a:t>
            </a:r>
            <a:r>
              <a:rPr lang="ru-RU" sz="1400" i="1" dirty="0">
                <a:solidFill>
                  <a:srgbClr val="444444"/>
                </a:solidFill>
                <a:latin typeface="Arial" panose="020B0604020202020204" pitchFamily="34" charset="0"/>
              </a:rPr>
              <a:t>(п.56.Участники ГИА, получившие неудовлетворительный результат на ЕГЭ по математике, вправе изменить выбранный ими ранее уровень ЕГЭ по математике для повторного участия в ЕГЭ в резервные сроки).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Экзамены на добровольной основе (для поступления в вузы):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немецкий, французский, испанский и китайский),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литература.</a:t>
            </a:r>
            <a:endParaRPr lang="ru-RU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AA6BA7-86D8-16B1-71EC-D39D27936A35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4159246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C00351-AC8D-6B32-AFEA-C7BDCB045967}"/>
              </a:ext>
            </a:extLst>
          </p:cNvPr>
          <p:cNvSpPr txBox="1"/>
          <p:nvPr/>
        </p:nvSpPr>
        <p:spPr>
          <a:xfrm>
            <a:off x="1815970" y="32262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3C1B22-EB82-CF78-566C-5ED9B08513F3}"/>
              </a:ext>
            </a:extLst>
          </p:cNvPr>
          <p:cNvSpPr txBox="1"/>
          <p:nvPr/>
        </p:nvSpPr>
        <p:spPr>
          <a:xfrm>
            <a:off x="1811524" y="1124745"/>
            <a:ext cx="85329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12.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с указанием выбранных учебных предметов, уровня ЕГЭ по математике (базовый или профильный), форм (формы) ГИА (для лиц, указанных в </a:t>
            </a:r>
            <a:r>
              <a:rPr lang="ru-RU" u="sng" dirty="0">
                <a:latin typeface="Arial" panose="020B0604020202020204" pitchFamily="34" charset="0"/>
                <a:hlinkClick r:id="rId2"/>
              </a:rPr>
              <a:t>подпункте 2 пункта 7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u="sng" dirty="0">
                <a:latin typeface="Arial" panose="020B0604020202020204" pitchFamily="34" charset="0"/>
                <a:hlinkClick r:id="rId3"/>
              </a:rPr>
              <a:t>пунктом 10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), а также сроков участия в экзаменах (далее - заявления об участии в экзаменах) подаются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</a:rPr>
              <a:t>до 1 февраля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включительно: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B5B3DD-4C7A-2DEF-6994-F891925FD1CE}"/>
              </a:ext>
            </a:extLst>
          </p:cNvPr>
          <p:cNvSpPr txBox="1"/>
          <p:nvPr/>
        </p:nvSpPr>
        <p:spPr>
          <a:xfrm>
            <a:off x="1982126" y="4077072"/>
            <a:ext cx="822774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обучающимися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- в образовательные организации, в которых обучающиеся осваивают образовательные программы среднего общего образования;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sz="1600" b="1" i="1" u="sng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sz="1600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4B2538-DA9A-1493-DD6D-6350382CB567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90161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C00351-AC8D-6B32-AFEA-C7BDCB045967}"/>
              </a:ext>
            </a:extLst>
          </p:cNvPr>
          <p:cNvSpPr txBox="1"/>
          <p:nvPr/>
        </p:nvSpPr>
        <p:spPr>
          <a:xfrm>
            <a:off x="1811524" y="36115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 </a:t>
            </a:r>
          </a:p>
          <a:p>
            <a:r>
              <a:rPr lang="en-US" b="1" dirty="0">
                <a:solidFill>
                  <a:srgbClr val="444444"/>
                </a:solidFill>
                <a:latin typeface="Arial" panose="020B0604020202020204" pitchFamily="34" charset="0"/>
              </a:rPr>
              <a:t>IV. 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xmlns="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131140" y="247174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8FB9F25-9B92-A62C-7F17-3E226D2B2622}"/>
              </a:ext>
            </a:extLst>
          </p:cNvPr>
          <p:cNvSpPr txBox="1"/>
          <p:nvPr/>
        </p:nvSpPr>
        <p:spPr>
          <a:xfrm>
            <a:off x="1775564" y="1042220"/>
            <a:ext cx="40611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solidFill>
                  <a:srgbClr val="444444"/>
                </a:solidFill>
                <a:latin typeface="Arial" panose="020B0604020202020204" pitchFamily="34" charset="0"/>
              </a:rPr>
              <a:t>Экзамены проводятся в досрочный, основной и дополнительный периоды. В каждом из периодов проведения экзаменов предусматриваются резервные сроки.</a:t>
            </a:r>
            <a:endParaRPr lang="ru-RU" sz="10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664B91-456C-4535-D8F1-C40A26AB8CB4}"/>
              </a:ext>
            </a:extLst>
          </p:cNvPr>
          <p:cNvSpPr txBox="1"/>
          <p:nvPr/>
        </p:nvSpPr>
        <p:spPr>
          <a:xfrm>
            <a:off x="6528048" y="326428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58F8F11-7A93-5558-0979-326047369F81}"/>
              </a:ext>
            </a:extLst>
          </p:cNvPr>
          <p:cNvSpPr txBox="1"/>
          <p:nvPr/>
        </p:nvSpPr>
        <p:spPr>
          <a:xfrm>
            <a:off x="6960096" y="2111144"/>
            <a:ext cx="3483040" cy="2205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ABFBDEE-F797-46B6-8D3E-FED9CD82D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1" y="1860969"/>
            <a:ext cx="4655453" cy="4746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484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xmlns="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131140" y="247174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664B91-456C-4535-D8F1-C40A26AB8CB4}"/>
              </a:ext>
            </a:extLst>
          </p:cNvPr>
          <p:cNvSpPr txBox="1"/>
          <p:nvPr/>
        </p:nvSpPr>
        <p:spPr>
          <a:xfrm>
            <a:off x="6677756" y="292894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ECFD9B-4FA4-940C-7CEC-C348D16B98FD}"/>
              </a:ext>
            </a:extLst>
          </p:cNvPr>
          <p:cNvSpPr txBox="1"/>
          <p:nvPr/>
        </p:nvSpPr>
        <p:spPr>
          <a:xfrm>
            <a:off x="1540913" y="723780"/>
            <a:ext cx="936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Основной этап. Для других категорий участников ГИА смотрим в Приказе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D6D5CBB-D6B5-05E5-89D5-F7D5CC450D8B}"/>
              </a:ext>
            </a:extLst>
          </p:cNvPr>
          <p:cNvSpPr txBox="1"/>
          <p:nvPr/>
        </p:nvSpPr>
        <p:spPr>
          <a:xfrm>
            <a:off x="1919536" y="1268760"/>
            <a:ext cx="7206492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 мая (четверг) – география, литература, химия;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мая (вторник) – русский язык;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 мая (пятница) – ЕГЭ по математике базового уровня, ЕГЭ по математике профильного уровня;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июня (вторник) – обществознание;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июня (пятница) – информатика;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июня (суббота) – информатика;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июня (понедельник) – история, физика;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июня (четверг) – биология, иностранные языки (английский, испанский, китайский, немецкий, французский) (письменная часть);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июня (понедельник) – иностранные языки (английский, испанский, китайский, немецкий, французский) (устная часть);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июня (вторник) – иностранные языки (английский, испанский, китайский, немецкий, французский) (устная часть).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652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xmlns="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131140" y="247174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664B91-456C-4535-D8F1-C40A26AB8CB4}"/>
              </a:ext>
            </a:extLst>
          </p:cNvPr>
          <p:cNvSpPr txBox="1"/>
          <p:nvPr/>
        </p:nvSpPr>
        <p:spPr>
          <a:xfrm>
            <a:off x="6677756" y="292894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7A8D57-8B7C-A530-4F50-0C6AAF25D762}"/>
              </a:ext>
            </a:extLst>
          </p:cNvPr>
          <p:cNvSpPr txBox="1"/>
          <p:nvPr/>
        </p:nvSpPr>
        <p:spPr>
          <a:xfrm>
            <a:off x="2351584" y="1119811"/>
            <a:ext cx="7992888" cy="4734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ЕГЭ: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информатике, литературе, математике профильного уровня, физике составляет 3 часа 55 минут (235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русскому языку, химии – 3 часа 30 минут (210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(письменная часть) – 3 часа 10 минут (190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географии, иностранному языку (китайский) (письменная часть), математике базового уровня – 3 часа 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(180 минут);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17 минут; по иностранному языку (китайский) (устная часть) – 14 минут.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EA8BF1C-BBA9-6B32-8DFA-274AE9A8B884}"/>
              </a:ext>
            </a:extLst>
          </p:cNvPr>
          <p:cNvSpPr txBox="1"/>
          <p:nvPr/>
        </p:nvSpPr>
        <p:spPr>
          <a:xfrm>
            <a:off x="2495601" y="6021289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178763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8534400" y="87133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91544" y="35486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Государственная итоговая аттестация для обучающихся с ОВЗ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64A9C42-9BCA-9340-1002-0B78E39B5E6D}"/>
              </a:ext>
            </a:extLst>
          </p:cNvPr>
          <p:cNvSpPr txBox="1"/>
          <p:nvPr/>
        </p:nvSpPr>
        <p:spPr>
          <a:xfrm>
            <a:off x="2315580" y="5373216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С УКАЗАННЫМИ ДОКУМЕНТАМИ</a:t>
            </a:r>
          </a:p>
          <a:p>
            <a:pPr algn="ctr" fontAlgn="base"/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ПОДОЙТИ К ЗАВУЧУ ЛИЧНО, ВСЕ ВОПРОСЫ РЕШАЕМ В ИНДИВВИДУАЛЬНОМ ПОРЯДКЕ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1102CE-3445-7675-978A-135050E88532}"/>
              </a:ext>
            </a:extLst>
          </p:cNvPr>
          <p:cNvSpPr txBox="1"/>
          <p:nvPr/>
        </p:nvSpPr>
        <p:spPr>
          <a:xfrm>
            <a:off x="1937538" y="1340769"/>
            <a:ext cx="853294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ГИА по желанию проводится в форме ЕГЭ. При этом допускается сочетание форм проведения ГИА (ЕГЭ и ГВЭ).</a:t>
            </a:r>
          </a:p>
          <a:p>
            <a:pPr algn="just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при подаче заявления предъявляют оригинал или заверенную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копию рекомендаций психолого-медико-педагогической комисси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 (далее - ПМПК), а обучающиеся-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дети-инвалиды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и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инвалиды (в т.ч. экстерны)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-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оригинал или заверенную копию справки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, подтверждающей факт установления инвалидности, выданной федеральным государственным учреждением медико-социальной экспертизы (далее - справка, подтверждающая инвалидность), 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также оригинал или заверенную копию рекомендаций ПМПК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в случаях, установленных </a:t>
            </a:r>
            <a:r>
              <a:rPr lang="ru-RU" u="sng" dirty="0">
                <a:latin typeface="Arial" panose="020B0604020202020204" pitchFamily="34" charset="0"/>
                <a:hlinkClick r:id="rId2"/>
              </a:rPr>
              <a:t>пунктом 60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444444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94195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8534400" y="87133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9836EA1-225C-70B2-AD68-39DA28A1ADC7}"/>
              </a:ext>
            </a:extLst>
          </p:cNvPr>
          <p:cNvSpPr/>
          <p:nvPr/>
        </p:nvSpPr>
        <p:spPr>
          <a:xfrm>
            <a:off x="1739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сочинение (изложение)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A542755-DBC9-5AC9-5D0B-59A19DBA7458}"/>
              </a:ext>
            </a:extLst>
          </p:cNvPr>
          <p:cNvSpPr txBox="1"/>
          <p:nvPr/>
        </p:nvSpPr>
        <p:spPr>
          <a:xfrm>
            <a:off x="2063552" y="1053898"/>
            <a:ext cx="806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сочинения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06.12.2023г.</a:t>
            </a:r>
          </a:p>
          <a:p>
            <a:r>
              <a:rPr lang="ru-RU" sz="3200" dirty="0"/>
              <a:t>Время написания: 3ч. 55 мин.</a:t>
            </a:r>
          </a:p>
          <a:p>
            <a:endParaRPr lang="ru-RU" sz="3200" dirty="0"/>
          </a:p>
          <a:p>
            <a:pPr algn="ctr"/>
            <a:r>
              <a:rPr lang="ru-RU" sz="3200" i="1" dirty="0"/>
              <a:t>Даты пересдачи: 7февраля, 1 апреля 2024г. </a:t>
            </a:r>
          </a:p>
        </p:txBody>
      </p:sp>
    </p:spTree>
    <p:extLst>
      <p:ext uri="{BB962C8B-B14F-4D97-AF65-F5344CB8AC3E}">
        <p14:creationId xmlns:p14="http://schemas.microsoft.com/office/powerpoint/2010/main" val="348637236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739516" y="151030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dirty="0">
                <a:solidFill>
                  <a:srgbClr val="444444"/>
                </a:solidFill>
                <a:latin typeface="Arial" panose="020B0604020202020204" pitchFamily="34" charset="0"/>
              </a:rPr>
              <a:t> III. 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xmlns="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278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xmlns="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778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xmlns="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7749654" y="1485663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8100B7-1197-9133-416D-2D0569D1DC58}"/>
              </a:ext>
            </a:extLst>
          </p:cNvPr>
          <p:cNvSpPr txBox="1"/>
          <p:nvPr/>
        </p:nvSpPr>
        <p:spPr>
          <a:xfrm>
            <a:off x="1776745" y="908720"/>
            <a:ext cx="867696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23.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 об участии в итоговом сочинении (изложении) подаются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</a:rPr>
              <a:t>не позднее чем за две недели до начала проведения итогового сочинения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 (изложения):</a:t>
            </a:r>
          </a:p>
          <a:p>
            <a:pPr algn="just" fontAlgn="base"/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/>
            </a:r>
            <a:b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</a:b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1) лицами, указанными в </a:t>
            </a:r>
            <a:r>
              <a:rPr lang="ru-RU" sz="1600" u="sng" dirty="0">
                <a:solidFill>
                  <a:srgbClr val="444444"/>
                </a:solidFill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среднего общего образования;</a:t>
            </a:r>
          </a:p>
          <a:p>
            <a:pPr algn="just" fontAlgn="base"/>
            <a:endParaRPr lang="ru-RU" sz="16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  <a:p>
            <a:pPr algn="just" fontAlgn="base"/>
            <a:endParaRPr lang="ru-RU" sz="16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 об участии в итоговом сочинении (изложении) подаются лицами, указанными в </a:t>
            </a:r>
            <a:r>
              <a:rPr lang="ru-RU" sz="1600" u="sng" dirty="0">
                <a:solidFill>
                  <a:srgbClr val="444444"/>
                </a:solidFill>
                <a:latin typeface="Arial" panose="020B0604020202020204" pitchFamily="34" charset="0"/>
                <a:hlinkClick r:id="rId2"/>
              </a:rPr>
              <a:t>пункте 7 Порядка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,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</a:rPr>
              <a:t>лично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 при предъявлении документов, удостоверяющих личность, или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</a:rPr>
              <a:t>их родителями 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(законными представителями) при предъявлении документов, удостоверяющих личность, или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</a:rPr>
              <a:t>уполномоченными лицами </a:t>
            </a:r>
            <a:r>
              <a:rPr lang="ru-RU" sz="1600" dirty="0">
                <a:solidFill>
                  <a:srgbClr val="444444"/>
                </a:solidFill>
                <a:latin typeface="Arial" panose="020B0604020202020204" pitchFamily="34" charset="0"/>
              </a:rPr>
              <a:t>при предъявлении документов, удостоверяющих личность, и доверенности.</a:t>
            </a:r>
          </a:p>
          <a:p>
            <a:pPr algn="just" fontAlgn="base"/>
            <a:endParaRPr lang="ru-RU" sz="16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sz="1600" i="1" dirty="0">
                <a:solidFill>
                  <a:srgbClr val="444444"/>
                </a:solidFill>
                <a:latin typeface="Arial" panose="020B0604020202020204" pitchFamily="34" charset="0"/>
              </a:rPr>
              <a:t>Обучающиеся с ограниченными возможностями здоровья, экстерны с ограниченными возможностями здоровья при подаче заявлений об участии в итоговом сочинении (изложении) предъявляют оригинал или надлежащим образом заверенную копию рекомендаций ПМПК, а обучающиеся - дети-инвалиды и инвалиды, экстерны - дети-инвалиды и инвалиды - оригинал или надлежащим образом заверенную копию справки, подтверждающей инвалидность.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24D555D-BFC8-145E-4CDC-545DB91F0528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2490669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739516" y="151030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ГИА-11</a:t>
            </a:r>
          </a:p>
          <a:p>
            <a:r>
              <a:rPr lang="en-US" b="1" dirty="0">
                <a:solidFill>
                  <a:srgbClr val="444444"/>
                </a:solidFill>
                <a:latin typeface="Arial" panose="020B0604020202020204" pitchFamily="34" charset="0"/>
              </a:rPr>
              <a:t> III. 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Итоговое сочинение (изложение)</a:t>
            </a: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xmlns="" id="{8403184D-D4C5-F483-2AF1-E6F49C7580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278138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xmlns="" id="{F61091D5-1791-B6BF-1F01-32E343B2F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778363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xmlns="" id="{1571BEA9-0921-1E51-53D6-62DC9ABE6A0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7749654" y="1485663"/>
            <a:ext cx="9373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8FDB27-001B-5ECB-BB8D-78754FE7A9FD}"/>
              </a:ext>
            </a:extLst>
          </p:cNvPr>
          <p:cNvSpPr txBox="1"/>
          <p:nvPr/>
        </p:nvSpPr>
        <p:spPr>
          <a:xfrm>
            <a:off x="1775520" y="824485"/>
            <a:ext cx="867696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29. Проверка итогового сочинения (изложения) участников итогового сочинения (изложения) осуществляется лицами, входящими в состав комиссии по проверке итогового сочинения (изложения), в соответствии с критериями оценивания итогового сочинения (изложения), разработанными Рособрнадзором. </a:t>
            </a:r>
          </a:p>
          <a:p>
            <a:pPr algn="just" fontAlgn="base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Результатом проверки итогового сочинения (изложения) является "зачет" или "незачет".</a:t>
            </a:r>
          </a:p>
          <a:p>
            <a:pPr fontAlgn="base"/>
            <a:endParaRPr lang="ru-RU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Проверка итогового сочинения (изложения) и обработка материалов итогового сочинения (изложения) должны завершиться в следующие сроки: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1) итоговое сочинение (изложение), проведенное в основную дату проведения итогового сочинения (изложения) и в первую среду февраля, - не позднее чем через двенадцать календарных дней с соответствующей даты проведения итогового сочинения (изложения);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2) итоговое сочинение (изложение), проведенное во вторую среду апреля, а также в дополнительную дату, определенную Рособрнадзором в соответствии с </a:t>
            </a:r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  <a:hlinkClick r:id="rId2"/>
              </a:rPr>
              <a:t>подпунктом 3 пункта 20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, - не позднее чем через восемь календарных дней с даты проведения итогового сочинения (изложения).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778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D804387-3B2D-85F5-6395-3DCC4005CC61}"/>
              </a:ext>
            </a:extLst>
          </p:cNvPr>
          <p:cNvSpPr txBox="1"/>
          <p:nvPr/>
        </p:nvSpPr>
        <p:spPr>
          <a:xfrm>
            <a:off x="1847528" y="62068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от 4 апреля 2023 года N 232/551</a:t>
            </a:r>
          </a:p>
          <a:p>
            <a:pPr algn="ctr" fontAlgn="base"/>
            <a:r>
              <a:rPr lang="ru-RU" sz="1600" dirty="0">
                <a:latin typeface="Arial" panose="020B0604020202020204" pitchFamily="34" charset="0"/>
              </a:rPr>
              <a:t> </a:t>
            </a:r>
            <a:r>
              <a:rPr lang="ru-RU" sz="1600" b="1" dirty="0"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09FCAE-B34A-687B-7C49-6C335FAC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1962467"/>
            <a:ext cx="5041332" cy="4685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44E3B6A-2382-03CD-41AF-6988BF6FF661}"/>
              </a:ext>
            </a:extLst>
          </p:cNvPr>
          <p:cNvSpPr txBox="1"/>
          <p:nvPr/>
        </p:nvSpPr>
        <p:spPr>
          <a:xfrm>
            <a:off x="7464152" y="20608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Действует с 1.09.2023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09E665-5A4A-E6ED-E1F9-0227F753C950}"/>
              </a:ext>
            </a:extLst>
          </p:cNvPr>
          <p:cNvSpPr txBox="1"/>
          <p:nvPr/>
        </p:nvSpPr>
        <p:spPr>
          <a:xfrm>
            <a:off x="6600895" y="2694740"/>
            <a:ext cx="46068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https://docs.cntd.ru/document/1301373572</a:t>
            </a:r>
            <a:r>
              <a:rPr lang="ru-RU" sz="1600" dirty="0"/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613BEAF-BEEC-26B0-F2B4-6F4E1F908226}"/>
              </a:ext>
            </a:extLst>
          </p:cNvPr>
          <p:cNvSpPr/>
          <p:nvPr/>
        </p:nvSpPr>
        <p:spPr>
          <a:xfrm>
            <a:off x="4655840" y="8620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-9</a:t>
            </a:r>
          </a:p>
        </p:txBody>
      </p:sp>
    </p:spTree>
    <p:extLst>
      <p:ext uri="{BB962C8B-B14F-4D97-AF65-F5344CB8AC3E}">
        <p14:creationId xmlns:p14="http://schemas.microsoft.com/office/powerpoint/2010/main" val="129402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811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4BAE867-1CAC-C67D-0FA6-0EB336029CB4}"/>
              </a:ext>
            </a:extLst>
          </p:cNvPr>
          <p:cNvSpPr txBox="1"/>
          <p:nvPr/>
        </p:nvSpPr>
        <p:spPr>
          <a:xfrm>
            <a:off x="1811524" y="31316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CE44B06-F896-84C0-A838-CE5C3F712B4C}"/>
              </a:ext>
            </a:extLst>
          </p:cNvPr>
          <p:cNvSpPr txBox="1"/>
          <p:nvPr/>
        </p:nvSpPr>
        <p:spPr>
          <a:xfrm>
            <a:off x="1865206" y="1268761"/>
            <a:ext cx="86056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444444"/>
                </a:solidFill>
                <a:latin typeface="Arial" panose="020B0604020202020204" pitchFamily="34" charset="0"/>
              </a:rPr>
              <a:t>7. К ГИА 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</a:rPr>
              <a:t>допускаются</a:t>
            </a:r>
            <a:r>
              <a:rPr lang="ru-RU" sz="2800" dirty="0">
                <a:solidFill>
                  <a:srgbClr val="444444"/>
                </a:solidFill>
                <a:latin typeface="Arial" panose="020B0604020202020204" pitchFamily="34" charset="0"/>
              </a:rPr>
              <a:t> лица, указанные в </a:t>
            </a:r>
            <a:r>
              <a:rPr lang="ru-RU" sz="2800" u="sng" dirty="0"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800" dirty="0">
                <a:solidFill>
                  <a:srgbClr val="444444"/>
                </a:solidFill>
                <a:latin typeface="Arial" panose="020B0604020202020204" pitchFamily="34" charset="0"/>
              </a:rPr>
              <a:t> (за исключением экстернов):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44444"/>
                </a:solidFill>
                <a:latin typeface="Arial" panose="020B0604020202020204" pitchFamily="34" charset="0"/>
              </a:rPr>
              <a:t>не имеющие академической задолженности,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44444"/>
                </a:solidFill>
                <a:latin typeface="Arial" panose="020B0604020202020204" pitchFamily="34" charset="0"/>
              </a:rPr>
              <a:t>в полном объеме выполнившие учебный план или индивидуальный учебный план (имеющие годовые отметки по всем учебным предметам учебного плана за IX класс не ниже удовлетворительных),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44444"/>
                </a:solidFill>
                <a:latin typeface="Arial" panose="020B0604020202020204" pitchFamily="34" charset="0"/>
              </a:rPr>
              <a:t>а также имеющие результат "зачет" за итоговое собеседование по русскому языку.</a:t>
            </a:r>
            <a:endParaRPr lang="ru-RU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AB9D2AD-54F6-E17D-34A5-5B2F8C99BDA1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3182335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811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4BAE867-1CAC-C67D-0FA6-0EB336029CB4}"/>
              </a:ext>
            </a:extLst>
          </p:cNvPr>
          <p:cNvSpPr txBox="1"/>
          <p:nvPr/>
        </p:nvSpPr>
        <p:spPr>
          <a:xfrm>
            <a:off x="1811524" y="31316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CE44B06-F896-84C0-A838-CE5C3F712B4C}"/>
              </a:ext>
            </a:extLst>
          </p:cNvPr>
          <p:cNvSpPr txBox="1"/>
          <p:nvPr/>
        </p:nvSpPr>
        <p:spPr>
          <a:xfrm>
            <a:off x="1810875" y="1052737"/>
            <a:ext cx="86056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8. ГИА в форме ОГЭ и (или) ГВЭ включает в себя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четыре экзамена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по следующим учебным предметам: </a:t>
            </a:r>
          </a:p>
          <a:p>
            <a:pPr algn="ctr"/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Обязательные: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русский язык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математика.</a:t>
            </a:r>
          </a:p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Учебные предметы по выбору: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биология,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география,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иностранные языки (английский, французский, немецкий и испанский),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информатика,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история,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литература,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обществознание,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физика,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химия,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444444"/>
                </a:solidFill>
                <a:latin typeface="Arial" panose="020B0604020202020204" pitchFamily="34" charset="0"/>
              </a:rPr>
              <a:t>родной язык и (или) родная литература (если изучали).</a:t>
            </a:r>
            <a:endParaRPr lang="ru-RU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BD875E4-E78B-6FB3-321A-B28A8DB9A771}"/>
              </a:ext>
            </a:extLst>
          </p:cNvPr>
          <p:cNvSpPr txBox="1"/>
          <p:nvPr/>
        </p:nvSpPr>
        <p:spPr>
          <a:xfrm>
            <a:off x="6384489" y="4005064"/>
            <a:ext cx="403244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</a:rPr>
              <a:t>Для участников ГИА с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</a:rPr>
              <a:t>ограниченными возможностями здоровья</a:t>
            </a:r>
            <a:r>
              <a:rPr lang="ru-RU" sz="1400" dirty="0">
                <a:latin typeface="Arial" panose="020B0604020202020204" pitchFamily="34" charset="0"/>
              </a:rPr>
              <a:t>, участников ГИА -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</a:rPr>
              <a:t>детей-инвалидов</a:t>
            </a:r>
            <a:r>
              <a:rPr lang="ru-RU" sz="1400" dirty="0">
                <a:latin typeface="Arial" panose="020B0604020202020204" pitchFamily="34" charset="0"/>
              </a:rPr>
              <a:t> и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</a:rPr>
              <a:t>инвалидов</a:t>
            </a:r>
            <a:r>
              <a:rPr lang="ru-RU" sz="1400" dirty="0">
                <a:latin typeface="Arial" panose="020B0604020202020204" pitchFamily="34" charset="0"/>
              </a:rPr>
              <a:t> ГИА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</a:rPr>
              <a:t>по их желанию</a:t>
            </a:r>
            <a:r>
              <a:rPr lang="ru-RU" sz="1400" dirty="0">
                <a:latin typeface="Arial" panose="020B0604020202020204" pitchFamily="34" charset="0"/>
              </a:rPr>
              <a:t> проводится только по обязательным учебным предметам (далее - участники ГИА, проходящие ГИА 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</a:rPr>
              <a:t>только по обязательным </a:t>
            </a:r>
            <a:r>
              <a:rPr lang="ru-RU" sz="1400" dirty="0">
                <a:latin typeface="Arial" panose="020B0604020202020204" pitchFamily="34" charset="0"/>
              </a:rPr>
              <a:t>учебным предметам).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93B9E08-4417-9B90-2F9E-1029C2D676E1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ПЕРЕЧЕНЬ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3270520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811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C00351-AC8D-6B32-AFEA-C7BDCB045967}"/>
              </a:ext>
            </a:extLst>
          </p:cNvPr>
          <p:cNvSpPr txBox="1"/>
          <p:nvPr/>
        </p:nvSpPr>
        <p:spPr>
          <a:xfrm>
            <a:off x="1811524" y="31316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3C1B22-EB82-CF78-566C-5ED9B08513F3}"/>
              </a:ext>
            </a:extLst>
          </p:cNvPr>
          <p:cNvSpPr txBox="1"/>
          <p:nvPr/>
        </p:nvSpPr>
        <p:spPr>
          <a:xfrm>
            <a:off x="1829526" y="1376190"/>
            <a:ext cx="853294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12.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с указанием учебных предметов, форм (формы) ГИА (для лиц, указанных в </a:t>
            </a:r>
            <a:r>
              <a:rPr lang="ru-RU" u="sng" dirty="0">
                <a:latin typeface="Arial" panose="020B0604020202020204" pitchFamily="34" charset="0"/>
                <a:hlinkClick r:id="rId2"/>
              </a:rPr>
              <a:t>подпункте 2 пункта 6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), языка, на котором планируется сдавать экзамены (в случае, установленном </a:t>
            </a:r>
            <a:r>
              <a:rPr lang="ru-RU" u="sng" dirty="0">
                <a:latin typeface="Arial" panose="020B0604020202020204" pitchFamily="34" charset="0"/>
                <a:hlinkClick r:id="rId3"/>
              </a:rPr>
              <a:t>пунктом 9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), а также сроков участия в ГИА (далее - заявления об участии в ГИА) подаются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</a:rPr>
              <a:t>до 1 марта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включительно: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B5B3DD-4C7A-2DEF-6994-F891925FD1CE}"/>
              </a:ext>
            </a:extLst>
          </p:cNvPr>
          <p:cNvSpPr txBox="1"/>
          <p:nvPr/>
        </p:nvSpPr>
        <p:spPr>
          <a:xfrm>
            <a:off x="1901534" y="3778969"/>
            <a:ext cx="83889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fontAlgn="base">
              <a:buAutoNum type="arabicParenR"/>
            </a:pP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лицами, указанными в </a:t>
            </a:r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  <a:hlinkClick r:id="rId4"/>
              </a:rPr>
              <a:t>пункте 6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 (за исключением экстернов),</a:t>
            </a: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-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в образовательные организации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, в которых указанные лица осваивают образовательные программы основного общего образования;</a:t>
            </a:r>
          </a:p>
          <a:p>
            <a:pPr marL="285750" indent="-285750" algn="just" fontAlgn="base">
              <a:buFontTx/>
              <a:buChar char="-"/>
            </a:pP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ЗАПОЛНЯЕМ ВМЕСТЕ. БУДЕТ ОРГАНИЗОВАН КЛАССНЫЙ ЧАС С ЗАВУЧЕМ.</a:t>
            </a:r>
          </a:p>
          <a:p>
            <a:pPr algn="ctr" fontAlgn="base"/>
            <a:endParaRPr lang="ru-RU" b="1" i="1" u="sng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ctr" fontAlgn="base"/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ПРИ ОТСУТСТВИИ В УКАЗАННЫЙ В РАСПИСАНИИ ДЕНЬ </a:t>
            </a:r>
          </a:p>
          <a:p>
            <a:pPr algn="ctr" fontAlgn="base"/>
            <a:r>
              <a:rPr lang="ru-RU" b="1" i="1" u="sng" dirty="0">
                <a:solidFill>
                  <a:srgbClr val="444444"/>
                </a:solidFill>
                <a:latin typeface="Arial" panose="020B0604020202020204" pitchFamily="34" charset="0"/>
              </a:rPr>
              <a:t>ПОДОЙТИ К ЗАВУЧУ ЛИЧНО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8B5E809-76F2-BE18-684D-133681E55537}"/>
              </a:ext>
            </a:extLst>
          </p:cNvPr>
          <p:cNvSpPr txBox="1"/>
          <p:nvPr/>
        </p:nvSpPr>
        <p:spPr>
          <a:xfrm>
            <a:off x="6474298" y="141762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ПОДАЧА ЗАЯВЛЕНИЙ</a:t>
            </a:r>
          </a:p>
        </p:txBody>
      </p:sp>
    </p:spTree>
    <p:extLst>
      <p:ext uri="{BB962C8B-B14F-4D97-AF65-F5344CB8AC3E}">
        <p14:creationId xmlns:p14="http://schemas.microsoft.com/office/powerpoint/2010/main" val="3012121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811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C00351-AC8D-6B32-AFEA-C7BDCB045967}"/>
              </a:ext>
            </a:extLst>
          </p:cNvPr>
          <p:cNvSpPr txBox="1"/>
          <p:nvPr/>
        </p:nvSpPr>
        <p:spPr>
          <a:xfrm>
            <a:off x="1811524" y="31316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en-US" b="1" dirty="0">
                <a:solidFill>
                  <a:srgbClr val="444444"/>
                </a:solidFill>
                <a:latin typeface="Arial" panose="020B0604020202020204" pitchFamily="34" charset="0"/>
              </a:rPr>
              <a:t>IV. </a:t>
            </a:r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xmlns="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131140" y="247174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8FB9F25-9B92-A62C-7F17-3E226D2B2622}"/>
              </a:ext>
            </a:extLst>
          </p:cNvPr>
          <p:cNvSpPr txBox="1"/>
          <p:nvPr/>
        </p:nvSpPr>
        <p:spPr>
          <a:xfrm>
            <a:off x="2135560" y="1052736"/>
            <a:ext cx="3312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solidFill>
                  <a:srgbClr val="FF0000"/>
                </a:solidFill>
                <a:latin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sz="10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0F2EDC5-75D9-8668-9D3E-F256AB0FEF4A}"/>
              </a:ext>
            </a:extLst>
          </p:cNvPr>
          <p:cNvSpPr txBox="1"/>
          <p:nvPr/>
        </p:nvSpPr>
        <p:spPr>
          <a:xfrm>
            <a:off x="6528048" y="326428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53E50CD-8AA8-0086-4266-B815277B066D}"/>
              </a:ext>
            </a:extLst>
          </p:cNvPr>
          <p:cNvSpPr txBox="1"/>
          <p:nvPr/>
        </p:nvSpPr>
        <p:spPr>
          <a:xfrm>
            <a:off x="5779622" y="788633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Есть изменения относительно Проекта. Комментарии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E2C3B0E-0FDD-DB31-BEC4-16351C5F9182}"/>
              </a:ext>
            </a:extLst>
          </p:cNvPr>
          <p:cNvSpPr txBox="1"/>
          <p:nvPr/>
        </p:nvSpPr>
        <p:spPr>
          <a:xfrm>
            <a:off x="6960096" y="2111144"/>
            <a:ext cx="3483040" cy="2205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по всем учебным предметам начинается в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местному времени.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CB8E663-A0A1-4496-8AEC-9FA80A060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77" y="1879658"/>
            <a:ext cx="4484601" cy="4773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364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xmlns="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131140" y="247174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664B91-456C-4535-D8F1-C40A26AB8CB4}"/>
              </a:ext>
            </a:extLst>
          </p:cNvPr>
          <p:cNvSpPr txBox="1"/>
          <p:nvPr/>
        </p:nvSpPr>
        <p:spPr>
          <a:xfrm>
            <a:off x="557806" y="77450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ДАТЫ ЭКЗАМЕНОВ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ECFD9B-4FA4-940C-7CEC-C348D16B98FD}"/>
              </a:ext>
            </a:extLst>
          </p:cNvPr>
          <p:cNvSpPr txBox="1"/>
          <p:nvPr/>
        </p:nvSpPr>
        <p:spPr>
          <a:xfrm>
            <a:off x="5689357" y="12152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Есть изменения в датах относительно Проекта. Другие категории участников ГИА смотри в Приказе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F6634CE-C1E8-4B36-8008-19058C1EF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3" y="2551118"/>
            <a:ext cx="8458869" cy="40324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F35B0A-9B47-4A7E-A9E3-019FF1B8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155" y="1137188"/>
            <a:ext cx="4253722" cy="141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771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>
            <a:extLst>
              <a:ext uri="{FF2B5EF4-FFF2-40B4-BE49-F238E27FC236}">
                <a16:creationId xmlns:a16="http://schemas.microsoft.com/office/drawing/2014/main" xmlns="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131140" y="247174"/>
            <a:ext cx="5163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664B91-456C-4535-D8F1-C40A26AB8CB4}"/>
              </a:ext>
            </a:extLst>
          </p:cNvPr>
          <p:cNvSpPr txBox="1"/>
          <p:nvPr/>
        </p:nvSpPr>
        <p:spPr>
          <a:xfrm>
            <a:off x="6677756" y="292894"/>
            <a:ext cx="4896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ВРЕМЯ ЭКЗАМЕНОВ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7A8D57-8B7C-A530-4F50-0C6AAF25D762}"/>
              </a:ext>
            </a:extLst>
          </p:cNvPr>
          <p:cNvSpPr txBox="1"/>
          <p:nvPr/>
        </p:nvSpPr>
        <p:spPr>
          <a:xfrm>
            <a:off x="2351584" y="1119811"/>
            <a:ext cx="7992888" cy="4473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ОГЭ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литературе, математике, русскому языку составляет 3 часа 55 минут (235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истории, обществознанию, физике, химии – 3 часа (180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биологии, географии, информатике – 2 часа 30 минут (150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(письменная часть) – 2 часа (120 минут);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 (английский, испанский, немецкий, французский) (устная часть) – 15 минут.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EA8BF1C-BBA9-6B32-8DFA-274AE9A8B884}"/>
              </a:ext>
            </a:extLst>
          </p:cNvPr>
          <p:cNvSpPr txBox="1"/>
          <p:nvPr/>
        </p:nvSpPr>
        <p:spPr>
          <a:xfrm>
            <a:off x="2495601" y="6021289"/>
            <a:ext cx="743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Дополнительную информацию по экзаменам смотрите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в «Памятке для родителей»</a:t>
            </a:r>
          </a:p>
        </p:txBody>
      </p:sp>
    </p:spTree>
    <p:extLst>
      <p:ext uri="{BB962C8B-B14F-4D97-AF65-F5344CB8AC3E}">
        <p14:creationId xmlns:p14="http://schemas.microsoft.com/office/powerpoint/2010/main" val="3986942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 txBox="1">
            <a:spLocks/>
          </p:cNvSpPr>
          <p:nvPr/>
        </p:nvSpPr>
        <p:spPr>
          <a:xfrm>
            <a:off x="8534400" y="87133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9836EA1-225C-70B2-AD68-39DA28A1ADC7}"/>
              </a:ext>
            </a:extLst>
          </p:cNvPr>
          <p:cNvSpPr/>
          <p:nvPr/>
        </p:nvSpPr>
        <p:spPr>
          <a:xfrm>
            <a:off x="1739516" y="97654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Итоговое собеседование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A542755-DBC9-5AC9-5D0B-59A19DBA7458}"/>
              </a:ext>
            </a:extLst>
          </p:cNvPr>
          <p:cNvSpPr txBox="1"/>
          <p:nvPr/>
        </p:nvSpPr>
        <p:spPr>
          <a:xfrm>
            <a:off x="2063552" y="900815"/>
            <a:ext cx="80648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Общая информация:</a:t>
            </a:r>
          </a:p>
          <a:p>
            <a:r>
              <a:rPr lang="ru-RU" sz="3200" dirty="0"/>
              <a:t>Результатом итогового собеседования является «зачет» – допуск к ГИА или «незачет».</a:t>
            </a:r>
          </a:p>
          <a:p>
            <a:pPr algn="ctr"/>
            <a:endParaRPr lang="ru-RU" sz="3200" i="1" dirty="0"/>
          </a:p>
          <a:p>
            <a:pPr algn="ctr"/>
            <a:r>
              <a:rPr lang="ru-RU" sz="3200" i="1" dirty="0"/>
              <a:t>При отрицательном результате есть возможность пересдачи.</a:t>
            </a:r>
          </a:p>
          <a:p>
            <a:endParaRPr lang="ru-RU" sz="3200" dirty="0"/>
          </a:p>
          <a:p>
            <a:r>
              <a:rPr lang="ru-RU" sz="3200" dirty="0"/>
              <a:t>Основная дата: 14.02.2024г.</a:t>
            </a:r>
          </a:p>
          <a:p>
            <a:r>
              <a:rPr lang="ru-RU" sz="3200" dirty="0"/>
              <a:t>Время написания: 15 мин.</a:t>
            </a:r>
          </a:p>
          <a:p>
            <a:endParaRPr lang="ru-RU" sz="3200" dirty="0"/>
          </a:p>
          <a:p>
            <a:pPr algn="ctr"/>
            <a:r>
              <a:rPr lang="ru-RU" sz="2800" i="1" dirty="0"/>
              <a:t>Даты пересдачи: 13 марта, 15 апреля 2024г. </a:t>
            </a:r>
          </a:p>
        </p:txBody>
      </p:sp>
    </p:spTree>
    <p:extLst>
      <p:ext uri="{BB962C8B-B14F-4D97-AF65-F5344CB8AC3E}">
        <p14:creationId xmlns:p14="http://schemas.microsoft.com/office/powerpoint/2010/main" val="1262414716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701A34-54EB-F2D4-FB48-190C97EE1755}"/>
              </a:ext>
            </a:extLst>
          </p:cNvPr>
          <p:cNvSpPr txBox="1"/>
          <p:nvPr/>
        </p:nvSpPr>
        <p:spPr>
          <a:xfrm>
            <a:off x="1811524" y="313162"/>
            <a:ext cx="871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C00351-AC8D-6B32-AFEA-C7BDCB045967}"/>
              </a:ext>
            </a:extLst>
          </p:cNvPr>
          <p:cNvSpPr txBox="1"/>
          <p:nvPr/>
        </p:nvSpPr>
        <p:spPr>
          <a:xfrm>
            <a:off x="1811524" y="31316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b="1" dirty="0">
                <a:solidFill>
                  <a:srgbClr val="444444"/>
                </a:solidFill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70AFB4E-CE9B-AD1D-5354-6F67DAD2CC93}"/>
              </a:ext>
            </a:extLst>
          </p:cNvPr>
          <p:cNvSpPr txBox="1"/>
          <p:nvPr/>
        </p:nvSpPr>
        <p:spPr>
          <a:xfrm>
            <a:off x="1811524" y="2420888"/>
            <a:ext cx="8676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sz="2400" u="sng" dirty="0"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,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во вторую среду февраля 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(далее - основная дата проведения итогового собеседования).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DF42EE4-D445-B45A-5B00-0FFBF2DDF0AE}"/>
              </a:ext>
            </a:extLst>
          </p:cNvPr>
          <p:cNvSpPr txBox="1"/>
          <p:nvPr/>
        </p:nvSpPr>
        <p:spPr>
          <a:xfrm>
            <a:off x="1851223" y="1192291"/>
            <a:ext cx="8676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Новое: п.16. – функции Рособрнадзора,</a:t>
            </a:r>
          </a:p>
          <a:p>
            <a:pPr algn="ctr"/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П.17. – функции ОИВ, учредителя, </a:t>
            </a:r>
            <a:r>
              <a:rPr lang="ru-RU" sz="2400" dirty="0" err="1">
                <a:solidFill>
                  <a:srgbClr val="444444"/>
                </a:solidFill>
                <a:latin typeface="Arial" panose="020B0604020202020204" pitchFamily="34" charset="0"/>
              </a:rPr>
              <a:t>загранучредителя</a:t>
            </a:r>
            <a:r>
              <a:rPr lang="ru-RU" sz="2400" dirty="0">
                <a:solidFill>
                  <a:srgbClr val="444444"/>
                </a:solidFill>
                <a:latin typeface="Arial" panose="020B0604020202020204" pitchFamily="34" charset="0"/>
              </a:rPr>
              <a:t>.</a:t>
            </a:r>
            <a:endParaRPr lang="ru-R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BA77C2-F64C-A42D-0825-B7271F91351C}"/>
              </a:ext>
            </a:extLst>
          </p:cNvPr>
          <p:cNvSpPr txBox="1"/>
          <p:nvPr/>
        </p:nvSpPr>
        <p:spPr>
          <a:xfrm>
            <a:off x="1919536" y="4523099"/>
            <a:ext cx="84609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19.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1) лицами, указанными в </a:t>
            </a:r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</a:b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1ABB2C-C7C8-A7A8-3B30-ADA19128DC73}"/>
              </a:ext>
            </a:extLst>
          </p:cNvPr>
          <p:cNvSpPr txBox="1"/>
          <p:nvPr/>
        </p:nvSpPr>
        <p:spPr>
          <a:xfrm>
            <a:off x="7751164" y="3610493"/>
            <a:ext cx="2629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</a:rPr>
              <a:t>дополнительные даты: во вторую рабочую среду марта и третий понедельник апреля, 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7308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1551</Words>
  <Application>Microsoft Office PowerPoint</Application>
  <PresentationFormat>Широкоэкранный</PresentationFormat>
  <Paragraphs>211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Century Gothic</vt:lpstr>
      <vt:lpstr>Futura</vt:lpstr>
      <vt:lpstr>PT Sans</vt:lpstr>
      <vt:lpstr>PT Serif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Airat</dc:creator>
  <cp:lastModifiedBy>Airat</cp:lastModifiedBy>
  <cp:revision>1</cp:revision>
  <dcterms:created xsi:type="dcterms:W3CDTF">2024-01-04T18:01:05Z</dcterms:created>
  <dcterms:modified xsi:type="dcterms:W3CDTF">2024-01-04T18:02:32Z</dcterms:modified>
</cp:coreProperties>
</file>